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4" r:id="rId9"/>
    <p:sldId id="267" r:id="rId10"/>
    <p:sldId id="26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4"/>
            <p14:sldId id="267"/>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S::m.drabbe@helicon.nl::b9b1a049-6b87-453c-9d4e-1b3ea0ffd634" providerId="AD" clId="Web-{16525E04-0E8E-43DE-8E41-F6F2510AA457}"/>
    <pc:docChg chg="modSld">
      <pc:chgData name="Marieke Drabbe" userId="S::m.drabbe@helicon.nl::b9b1a049-6b87-453c-9d4e-1b3ea0ffd634" providerId="AD" clId="Web-{16525E04-0E8E-43DE-8E41-F6F2510AA457}" dt="2019-05-17T08:03:23.073" v="74" actId="1076"/>
      <pc:docMkLst>
        <pc:docMk/>
      </pc:docMkLst>
      <pc:sldChg chg="modSp">
        <pc:chgData name="Marieke Drabbe" userId="S::m.drabbe@helicon.nl::b9b1a049-6b87-453c-9d4e-1b3ea0ffd634" providerId="AD" clId="Web-{16525E04-0E8E-43DE-8E41-F6F2510AA457}" dt="2019-05-17T08:03:23.073" v="74" actId="1076"/>
        <pc:sldMkLst>
          <pc:docMk/>
          <pc:sldMk cId="83892022" sldId="260"/>
        </pc:sldMkLst>
        <pc:spChg chg="mod">
          <ac:chgData name="Marieke Drabbe" userId="S::m.drabbe@helicon.nl::b9b1a049-6b87-453c-9d4e-1b3ea0ffd634" providerId="AD" clId="Web-{16525E04-0E8E-43DE-8E41-F6F2510AA457}" dt="2019-05-17T08:03:15.714" v="72" actId="1076"/>
          <ac:spMkLst>
            <pc:docMk/>
            <pc:sldMk cId="83892022" sldId="260"/>
            <ac:spMk id="3" creationId="{00000000-0000-0000-0000-000000000000}"/>
          </ac:spMkLst>
        </pc:spChg>
        <pc:spChg chg="mod">
          <ac:chgData name="Marieke Drabbe" userId="S::m.drabbe@helicon.nl::b9b1a049-6b87-453c-9d4e-1b3ea0ffd634" providerId="AD" clId="Web-{16525E04-0E8E-43DE-8E41-F6F2510AA457}" dt="2019-05-17T08:03:23.073" v="74" actId="1076"/>
          <ac:spMkLst>
            <pc:docMk/>
            <pc:sldMk cId="83892022" sldId="260"/>
            <ac:spMk id="10" creationId="{00000000-0000-0000-0000-000000000000}"/>
          </ac:spMkLst>
        </pc:spChg>
        <pc:spChg chg="mod">
          <ac:chgData name="Marieke Drabbe" userId="S::m.drabbe@helicon.nl::b9b1a049-6b87-453c-9d4e-1b3ea0ffd634" providerId="AD" clId="Web-{16525E04-0E8E-43DE-8E41-F6F2510AA457}" dt="2019-05-17T08:03:10.605" v="70" actId="20577"/>
          <ac:spMkLst>
            <pc:docMk/>
            <pc:sldMk cId="83892022" sldId="260"/>
            <ac:spMk id="12" creationId="{00000000-0000-0000-0000-000000000000}"/>
          </ac:spMkLst>
        </pc:spChg>
      </pc:sldChg>
      <pc:sldChg chg="modSp">
        <pc:chgData name="Marieke Drabbe" userId="S::m.drabbe@helicon.nl::b9b1a049-6b87-453c-9d4e-1b3ea0ffd634" providerId="AD" clId="Web-{16525E04-0E8E-43DE-8E41-F6F2510AA457}" dt="2019-05-17T08:01:49.449" v="4" actId="20577"/>
        <pc:sldMkLst>
          <pc:docMk/>
          <pc:sldMk cId="2052387474" sldId="265"/>
        </pc:sldMkLst>
        <pc:spChg chg="mod">
          <ac:chgData name="Marieke Drabbe" userId="S::m.drabbe@helicon.nl::b9b1a049-6b87-453c-9d4e-1b3ea0ffd634" providerId="AD" clId="Web-{16525E04-0E8E-43DE-8E41-F6F2510AA457}" dt="2019-05-17T08:01:49.449" v="4"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17-4-2020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17-4-2020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17-4-2020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17-4-2020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17-4-2020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17-4-2020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17-4-2020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7136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mn-lt"/>
              </a:rPr>
              <a:t>Integrale beroepssituatie</a:t>
            </a:r>
          </a:p>
          <a:p>
            <a:pPr>
              <a:lnSpc>
                <a:spcPct val="107000"/>
              </a:lnSpc>
              <a:spcAft>
                <a:spcPts val="0"/>
              </a:spcAft>
              <a:buNone/>
            </a:pPr>
            <a:r>
              <a:rPr lang="nl-NL" sz="1600" dirty="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dirty="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100" dirty="0"/>
              <a:t> </a:t>
            </a:r>
          </a:p>
          <a:p>
            <a:pPr>
              <a:spcAft>
                <a:spcPts val="0"/>
              </a:spcAft>
              <a:buNone/>
            </a:pPr>
            <a:r>
              <a:rPr lang="nl-NL" sz="1600" dirty="0"/>
              <a:t>De opdrachtgever vindt de volgende onderdelen belangrijk:</a:t>
            </a:r>
          </a:p>
          <a:p>
            <a:pPr marL="285750" indent="-285750">
              <a:spcAft>
                <a:spcPts val="0"/>
              </a:spcAft>
              <a:buFontTx/>
              <a:buChar char="-"/>
            </a:pPr>
            <a:r>
              <a:rPr lang="nl-NL" sz="1600" dirty="0"/>
              <a:t>Mogelijkheid tot recreatie</a:t>
            </a:r>
          </a:p>
          <a:p>
            <a:pPr marL="285750" indent="-285750">
              <a:spcAft>
                <a:spcPts val="0"/>
              </a:spcAft>
              <a:buFontTx/>
              <a:buChar char="-"/>
            </a:pPr>
            <a:r>
              <a:rPr lang="nl-NL" sz="1600" dirty="0"/>
              <a:t>Duurzaamheid op het gebied van water en energie</a:t>
            </a:r>
          </a:p>
          <a:p>
            <a:pPr marL="285750" indent="-285750">
              <a:spcAft>
                <a:spcPts val="0"/>
              </a:spcAft>
              <a:buFontTx/>
              <a:buChar char="-"/>
            </a:pPr>
            <a:r>
              <a:rPr lang="nl-NL" sz="1600" dirty="0"/>
              <a:t>Het stimuleren van een gezonde leefstijl</a:t>
            </a:r>
          </a:p>
          <a:p>
            <a:pPr marL="285750" indent="-285750">
              <a:spcAft>
                <a:spcPts val="0"/>
              </a:spcAft>
              <a:buFontTx/>
              <a:buChar char="-"/>
            </a:pPr>
            <a:r>
              <a:rPr lang="nl-NL" sz="1600" dirty="0"/>
              <a:t>En het vergroten van de leefbaarheid van het </a:t>
            </a:r>
            <a:r>
              <a:rPr lang="nl-NL" sz="1600" dirty="0" smtClean="0"/>
              <a:t>gebied</a:t>
            </a:r>
          </a:p>
          <a:p>
            <a:pPr marL="285750" indent="-285750">
              <a:spcAft>
                <a:spcPts val="0"/>
              </a:spcAft>
              <a:buFontTx/>
              <a:buChar char="-"/>
            </a:pPr>
            <a:r>
              <a:rPr lang="nl-NL" sz="1600" dirty="0" smtClean="0"/>
              <a:t>Optimaal gebruik maken van reststromen</a:t>
            </a:r>
            <a:endParaRPr lang="nl-NL" sz="1600" dirty="0"/>
          </a:p>
          <a:p>
            <a:pPr>
              <a:spcAft>
                <a:spcPts val="0"/>
              </a:spcAft>
              <a:buNone/>
            </a:pPr>
            <a:endParaRPr lang="nl-NL" sz="1200" dirty="0"/>
          </a:p>
          <a:p>
            <a:pPr>
              <a:spcAft>
                <a:spcPts val="0"/>
              </a:spcAft>
              <a:buNone/>
            </a:pPr>
            <a:r>
              <a:rPr lang="nl-NL" sz="1600" dirty="0"/>
              <a:t>Om tot een onderbouwd voorstel te komen moet je een goed beeld hebben van het plangebied.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buitengebied.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sp>
        <p:nvSpPr>
          <p:cNvPr id="17" name="Rechthoek 16"/>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pic>
        <p:nvPicPr>
          <p:cNvPr id="12" name="Picture 2" descr="Afbeeldingsresultaat voor ontwerp buitenruim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658"/>
          <a:stretch/>
        </p:blipFill>
        <p:spPr bwMode="auto">
          <a:xfrm>
            <a:off x="6308075" y="4249783"/>
            <a:ext cx="3748739" cy="204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22860" y="1126304"/>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ontwerp met verantwoording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3073640877"/>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endParaRPr lang="nl-NL" sz="1400"/>
                    </a:p>
                    <a:p>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289241"/>
            <a:ext cx="5312653" cy="13924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342900" lvl="0" indent="-342900">
              <a:lnSpc>
                <a:spcPct val="107000"/>
              </a:lnSpc>
              <a:spcAft>
                <a:spcPts val="0"/>
              </a:spcAft>
              <a:buFont typeface="Symbol" panose="05050102010706020507" pitchFamily="18" charset="2"/>
              <a:buChar char=""/>
            </a:pPr>
            <a:r>
              <a:rPr lang="nl-NL" sz="1600"/>
              <a:t>Marktgerichtheid</a:t>
            </a:r>
          </a:p>
          <a:p>
            <a:pPr marL="342900" lvl="0" indent="-342900">
              <a:lnSpc>
                <a:spcPct val="107000"/>
              </a:lnSpc>
              <a:spcAft>
                <a:spcPts val="0"/>
              </a:spcAft>
              <a:buFont typeface="Symbol" panose="05050102010706020507" pitchFamily="18" charset="2"/>
              <a:buChar char=""/>
            </a:pPr>
            <a:r>
              <a:rPr lang="nl-NL" sz="1600"/>
              <a:t>Pro-activiteit</a:t>
            </a:r>
          </a:p>
          <a:p>
            <a:pPr marL="342900" lvl="0" indent="-342900">
              <a:lnSpc>
                <a:spcPct val="107000"/>
              </a:lnSpc>
              <a:spcAft>
                <a:spcPts val="0"/>
              </a:spcAft>
              <a:buFont typeface="Symbol" panose="05050102010706020507" pitchFamily="18" charset="2"/>
              <a:buChar char=""/>
            </a:pPr>
            <a:r>
              <a:rPr lang="nl-NL" sz="1600"/>
              <a:t>Sociale oriëntatie</a:t>
            </a:r>
          </a:p>
          <a:p>
            <a:pPr marL="342900" lvl="0" indent="-342900">
              <a:lnSpc>
                <a:spcPct val="107000"/>
              </a:lnSpc>
              <a:spcAft>
                <a:spcPts val="0"/>
              </a:spcAft>
              <a:buFont typeface="Symbol" panose="05050102010706020507" pitchFamily="18" charset="2"/>
              <a:buChar char=""/>
            </a:pPr>
            <a:r>
              <a:rPr lang="nl-NL" sz="1600"/>
              <a:t>Creativiteit </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693" y="4559037"/>
            <a:ext cx="1842275" cy="1842275"/>
          </a:xfrm>
          <a:prstGeom prst="rect">
            <a:avLst/>
          </a:prstGeom>
        </p:spPr>
      </p:pic>
      <p:sp>
        <p:nvSpPr>
          <p:cNvPr id="12" name="Rechthoek 11"/>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627769" y="980842"/>
            <a:ext cx="6207139" cy="160043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rgbClr val="0070C0"/>
                </a:solidFill>
                <a:latin typeface="+mn-lt"/>
              </a:rPr>
              <a:t>Kennistoets</a:t>
            </a:r>
          </a:p>
          <a:p>
            <a:pPr>
              <a:spcBef>
                <a:spcPct val="0"/>
              </a:spcBef>
              <a:buNone/>
            </a:pPr>
            <a:r>
              <a:rPr lang="nl-NL" altLang="nl-NL" sz="1600">
                <a:latin typeface="+mn-lt"/>
              </a:rPr>
              <a:t>De kennistoets gaat over de theorie die betrekking heeft op deze IBS.  In deze kennistoets wordt leerdoel 1 en 2 getoetst. Bij deze leerdoelen horen verschillende succescriteria. </a:t>
            </a:r>
            <a:endParaRPr lang="nl-NL" altLang="nl-NL" sz="1600">
              <a:latin typeface="+mn-lt"/>
              <a:cs typeface="Calibri"/>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641217"/>
            <a:ext cx="4958162" cy="21046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a:t>
            </a:r>
            <a:r>
              <a:rPr lang="nl-NL" altLang="nl-NL" sz="1600" b="1"/>
              <a:t>l</a:t>
            </a:r>
            <a:r>
              <a:rPr lang="nl-NL" sz="1600" b="1"/>
              <a:t>eerdoel 2</a:t>
            </a:r>
            <a:endParaRPr lang="nl-NL" altLang="nl-NL" sz="1600" b="1">
              <a:latin typeface="+mn-lt"/>
            </a:endParaRPr>
          </a:p>
          <a:p>
            <a:pPr marL="285750" indent="-285750">
              <a:lnSpc>
                <a:spcPct val="107000"/>
              </a:lnSpc>
              <a:spcAft>
                <a:spcPts val="0"/>
              </a:spcAft>
              <a:buFontTx/>
              <a:buChar char="-"/>
            </a:pPr>
            <a:r>
              <a:rPr lang="nl-NL" sz="1600">
                <a:latin typeface="+mn-lt"/>
              </a:rPr>
              <a:t>Je kunt het begrip duurzaamheid uitleggen.</a:t>
            </a:r>
          </a:p>
          <a:p>
            <a:pPr marL="285750" indent="-285750">
              <a:lnSpc>
                <a:spcPct val="107000"/>
              </a:lnSpc>
              <a:spcAft>
                <a:spcPts val="0"/>
              </a:spcAft>
              <a:buFontTx/>
              <a:buChar char="-"/>
            </a:pPr>
            <a:r>
              <a:rPr lang="nl-NL" sz="1600">
                <a:latin typeface="+mn-lt"/>
              </a:rPr>
              <a:t>Je kunt voorbeelden van eetbaar groen benoemen.</a:t>
            </a:r>
          </a:p>
          <a:p>
            <a:pPr marL="285750" indent="-285750">
              <a:lnSpc>
                <a:spcPct val="107000"/>
              </a:lnSpc>
              <a:spcAft>
                <a:spcPts val="0"/>
              </a:spcAft>
              <a:buFontTx/>
              <a:buChar char="-"/>
            </a:pPr>
            <a:r>
              <a:rPr lang="nl-NL" sz="1600">
                <a:latin typeface="+mn-lt"/>
              </a:rPr>
              <a:t>Je kunt een verband leggen tussen eetbaar groen en biodiversiteit.</a:t>
            </a:r>
          </a:p>
          <a:p>
            <a:pPr marL="285750" indent="-285750">
              <a:lnSpc>
                <a:spcPct val="107000"/>
              </a:lnSpc>
              <a:spcAft>
                <a:spcPts val="0"/>
              </a:spcAft>
              <a:buFontTx/>
              <a:buChar char="-"/>
            </a:pPr>
            <a:r>
              <a:rPr lang="nl-NL" sz="1600">
                <a:latin typeface="+mn-lt"/>
              </a:rPr>
              <a:t>Je kunt de relatie leggen tussen eetbaar groen en de bijbehorende gezondheidsaspecten in een gebied.</a:t>
            </a:r>
          </a:p>
        </p:txBody>
      </p:sp>
      <p:sp>
        <p:nvSpPr>
          <p:cNvPr id="3" name="Tekstvak 2"/>
          <p:cNvSpPr txBox="1"/>
          <p:nvPr/>
        </p:nvSpPr>
        <p:spPr>
          <a:xfrm>
            <a:off x="627769" y="2755428"/>
            <a:ext cx="6207139" cy="37856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1</a:t>
            </a:r>
          </a:p>
          <a:p>
            <a:r>
              <a:rPr lang="nl-NL" b="0">
                <a:solidFill>
                  <a:schemeClr val="tx1"/>
                </a:solidFill>
              </a:rPr>
              <a:t>- Je kunt de aangeboden begrippen voor ‘Vrije tijd’ uitleggen en toepassen.</a:t>
            </a:r>
            <a:endParaRPr lang="nl-NL" b="0">
              <a:solidFill>
                <a:schemeClr val="tx1"/>
              </a:solidFill>
              <a:cs typeface="Calibri"/>
            </a:endParaRPr>
          </a:p>
          <a:p>
            <a:r>
              <a:rPr lang="nl-NL" b="0">
                <a:solidFill>
                  <a:schemeClr val="tx1"/>
                </a:solidFill>
              </a:rPr>
              <a:t>- Je kunt de aangeboden begrippen voor ‘Water &amp; Energie’ uitleggen en toepassen.</a:t>
            </a:r>
            <a:endParaRPr lang="nl-NL" b="0">
              <a:solidFill>
                <a:schemeClr val="tx1"/>
              </a:solidFill>
              <a:cs typeface="Calibri"/>
            </a:endParaRPr>
          </a:p>
          <a:p>
            <a:r>
              <a:rPr lang="nl-NL" b="0">
                <a:solidFill>
                  <a:schemeClr val="tx1"/>
                </a:solidFill>
              </a:rPr>
              <a:t>- Je kunt de aangeboden begrippen voor ‘Stad &amp; Wijk’ uitleggen en toepassen.</a:t>
            </a:r>
            <a:endParaRPr lang="nl-NL" b="0">
              <a:solidFill>
                <a:schemeClr val="tx1"/>
              </a:solidFill>
              <a:cs typeface="Calibri"/>
            </a:endParaRPr>
          </a:p>
          <a:p>
            <a:r>
              <a:rPr lang="nl-NL" b="0">
                <a:solidFill>
                  <a:schemeClr val="tx1"/>
                </a:solidFill>
              </a:rPr>
              <a:t>- Je kunt de aangeboden begrippen voor ‘Lifestyle’ uitleggen en toepassen.</a:t>
            </a:r>
            <a:endParaRPr lang="nl-NL" b="0">
              <a:solidFill>
                <a:schemeClr val="tx1"/>
              </a:solidFill>
              <a:cs typeface="Calibri"/>
            </a:endParaRPr>
          </a:p>
          <a:p>
            <a:r>
              <a:rPr lang="nl-NL" b="0">
                <a:solidFill>
                  <a:schemeClr val="tx1"/>
                </a:solidFill>
              </a:rPr>
              <a:t>- Je kunt de aangeboden begrippen voor ‘</a:t>
            </a:r>
            <a:r>
              <a:rPr lang="nl-NL" b="0" err="1">
                <a:solidFill>
                  <a:schemeClr val="tx1"/>
                </a:solidFill>
              </a:rPr>
              <a:t>Biobased</a:t>
            </a:r>
            <a:r>
              <a:rPr lang="nl-NL" b="0">
                <a:solidFill>
                  <a:schemeClr val="tx1"/>
                </a:solidFill>
              </a:rPr>
              <a:t> </a:t>
            </a:r>
            <a:r>
              <a:rPr lang="nl-NL" b="0" err="1">
                <a:solidFill>
                  <a:schemeClr val="tx1"/>
                </a:solidFill>
              </a:rPr>
              <a:t>economy</a:t>
            </a:r>
            <a:r>
              <a:rPr lang="nl-NL" b="0">
                <a:solidFill>
                  <a:schemeClr val="tx1"/>
                </a:solidFill>
              </a:rPr>
              <a:t>’ uitleggen en toepassen.</a:t>
            </a:r>
            <a:endParaRPr lang="nl-NL" b="0">
              <a:solidFill>
                <a:schemeClr val="tx1"/>
              </a:solidFill>
              <a:cs typeface="Calibri"/>
            </a:endParaRPr>
          </a:p>
          <a:p>
            <a:r>
              <a:rPr lang="nl-NL" b="0">
                <a:solidFill>
                  <a:schemeClr val="tx1"/>
                </a:solidFill>
              </a:rPr>
              <a:t>- Je kunt de aangeboden begrippen voor ‘</a:t>
            </a:r>
            <a:r>
              <a:rPr lang="nl-NL" b="0" err="1">
                <a:solidFill>
                  <a:schemeClr val="tx1"/>
                </a:solidFill>
              </a:rPr>
              <a:t>people</a:t>
            </a:r>
            <a:r>
              <a:rPr lang="nl-NL" b="0">
                <a:solidFill>
                  <a:schemeClr val="tx1"/>
                </a:solidFill>
              </a:rPr>
              <a:t>’ uitleggen en toepassen.</a:t>
            </a:r>
            <a:endParaRPr lang="nl-NL" b="0">
              <a:solidFill>
                <a:schemeClr val="tx1"/>
              </a:solidFill>
              <a:cs typeface="Calibri"/>
            </a:endParaRPr>
          </a:p>
          <a:p>
            <a:r>
              <a:rPr lang="nl-NL" b="0">
                <a:solidFill>
                  <a:schemeClr val="tx1"/>
                </a:solidFill>
              </a:rPr>
              <a:t>- Je kunt de aangeboden begrippen voor ‘</a:t>
            </a:r>
            <a:r>
              <a:rPr lang="nl-NL" b="0" err="1">
                <a:solidFill>
                  <a:schemeClr val="tx1"/>
                </a:solidFill>
              </a:rPr>
              <a:t>planet</a:t>
            </a:r>
            <a:r>
              <a:rPr lang="nl-NL" b="0">
                <a:solidFill>
                  <a:schemeClr val="tx1"/>
                </a:solidFill>
              </a:rPr>
              <a:t>’ uitleggen en toepassen.</a:t>
            </a:r>
            <a:endParaRPr lang="nl-NL" b="0">
              <a:solidFill>
                <a:schemeClr val="tx1"/>
              </a:solidFill>
              <a:cs typeface="Calibri"/>
            </a:endParaRPr>
          </a:p>
          <a:p>
            <a:r>
              <a:rPr lang="nl-NL" b="0">
                <a:solidFill>
                  <a:schemeClr val="tx1"/>
                </a:solidFill>
              </a:rPr>
              <a:t>- Je kunt de aangeboden begrippen voor ‘</a:t>
            </a:r>
            <a:r>
              <a:rPr lang="nl-NL" b="0" err="1">
                <a:solidFill>
                  <a:schemeClr val="tx1"/>
                </a:solidFill>
              </a:rPr>
              <a:t>profit</a:t>
            </a:r>
            <a:r>
              <a:rPr lang="nl-NL" b="0">
                <a:solidFill>
                  <a:schemeClr val="tx1"/>
                </a:solidFill>
              </a:rPr>
              <a:t>’ uitleggen en toepassen.</a:t>
            </a:r>
            <a:endParaRPr lang="nl-NL" b="0">
              <a:solidFill>
                <a:schemeClr val="tx1"/>
              </a:solidFill>
              <a:cs typeface="Calibri"/>
            </a:endParaRPr>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1" y="6653187"/>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rgbClr val="0070C0"/>
                </a:solidFill>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1" name="Rechthoek 10"/>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52" y="4597026"/>
            <a:ext cx="3034955" cy="18042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07" y="4692646"/>
            <a:ext cx="2353235" cy="152400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6406260" y="4701393"/>
            <a:ext cx="2130144" cy="1595552"/>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rgbClr val="0070C0"/>
                </a:solidFill>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526" y="4124929"/>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DE326-F208-4825-A42A-BFB188EA5B98}">
  <ds:schemaRefs>
    <ds:schemaRef ds:uri="http://schemas.microsoft.com/office/2006/documentManagement/types"/>
    <ds:schemaRef ds:uri="http://www.w3.org/XML/1998/namespace"/>
    <ds:schemaRef ds:uri="34354c1b-6b8c-435b-ad50-990538c19557"/>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22B4157-3CA9-4C41-B4E3-329E6DE48BF7}"/>
</file>

<file path=customXml/itemProps3.xml><?xml version="1.0" encoding="utf-8"?>
<ds:datastoreItem xmlns:ds="http://schemas.openxmlformats.org/officeDocument/2006/customXml" ds:itemID="{1E28954A-9618-4E78-8DE3-1CEDF8334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TotalTime>
  <Words>1457</Words>
  <Application>Microsoft Office PowerPoint</Application>
  <PresentationFormat>Breedbeeld</PresentationFormat>
  <Paragraphs>167</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Symbol</vt:lpstr>
      <vt:lpstr>Kantoorthema</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Inrichting van een gebied – 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Thomas Noordeloos</cp:lastModifiedBy>
  <cp:revision>3</cp:revision>
  <dcterms:created xsi:type="dcterms:W3CDTF">2017-02-03T11:29:36Z</dcterms:created>
  <dcterms:modified xsi:type="dcterms:W3CDTF">2020-04-17T14:51:07Z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